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4.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10" r:id="rId1"/>
  </p:sldMasterIdLst>
  <p:notesMasterIdLst>
    <p:notesMasterId r:id="rId20"/>
  </p:notesMasterIdLst>
  <p:sldIdLst>
    <p:sldId id="278" r:id="rId2"/>
    <p:sldId id="279" r:id="rId3"/>
    <p:sldId id="261" r:id="rId4"/>
    <p:sldId id="281" r:id="rId5"/>
    <p:sldId id="280" r:id="rId6"/>
    <p:sldId id="282" r:id="rId7"/>
    <p:sldId id="262" r:id="rId8"/>
    <p:sldId id="263" r:id="rId9"/>
    <p:sldId id="264" r:id="rId10"/>
    <p:sldId id="265" r:id="rId11"/>
    <p:sldId id="266" r:id="rId12"/>
    <p:sldId id="267" r:id="rId13"/>
    <p:sldId id="268" r:id="rId14"/>
    <p:sldId id="270" r:id="rId15"/>
    <p:sldId id="271" r:id="rId16"/>
    <p:sldId id="272" r:id="rId17"/>
    <p:sldId id="283"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866300"/>
    <a:srgbClr val="CC9900"/>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10" d="100"/>
          <a:sy n="110" d="100"/>
        </p:scale>
        <p:origin x="-164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theme" Target="theme/theme1.xml"/><Relationship Id="rId25"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viewProps" Target="viewProps.xml"/><Relationship Id="rId4" Type="http://schemas.openxmlformats.org/officeDocument/2006/relationships/slide" Target="slides/slide3.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notesMaster" Target="notesMasters/notesMaster1.xml"/><Relationship Id="rId22" Type="http://schemas.openxmlformats.org/officeDocument/2006/relationships/presProps" Target="presProps.xml"/><Relationship Id="rId21" Type="http://schemas.openxmlformats.org/officeDocument/2006/relationships/printerSettings" Target="printerSettings/printerSettings1.bin"/><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D34AAE-0F80-455E-885A-DEE90D178D89}" type="datetimeFigureOut">
              <a:rPr lang="en-US" smtClean="0"/>
              <a:pPr/>
              <a:t>11/3/11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54E3C4-0DF5-4F1A-9FA2-D30A1FD654BF}" type="slidenum">
              <a:rPr lang="en-US" smtClean="0"/>
              <a:pPr/>
              <a:t>‹#›</a:t>
            </a:fld>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15275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E4645C0-3134-40CD-BC74-DD74A87AD105}" type="slidenum">
              <a:rPr lang="en-US" smtClean="0">
                <a:ea typeface="ＭＳ Ｐゴシック" pitchFamily="34" charset="-128"/>
              </a:rPr>
              <a:pPr/>
              <a:t>3</a:t>
            </a:fld>
            <a:endParaRPr lang="en-US"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440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5BEFD0-6FEE-4893-A369-B7A032A98A81}" type="slidenum">
              <a:rPr lang="en-US" smtClean="0">
                <a:ea typeface="ＭＳ Ｐゴシック" pitchFamily="34" charset="-128"/>
              </a:rPr>
              <a:pPr/>
              <a:t>14</a:t>
            </a:fld>
            <a:endParaRPr 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33F58AB-C085-4145-870F-62E59AB9F5B7}" type="slidenum">
              <a:rPr lang="en-US" smtClean="0">
                <a:ea typeface="ＭＳ Ｐゴシック" pitchFamily="34" charset="-128"/>
              </a:rPr>
              <a:pPr/>
              <a:t>15</a:t>
            </a:fld>
            <a:endParaRPr lang="en-US"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87D84AD-5B78-4320-99C4-77DC42792484}" type="slidenum">
              <a:rPr lang="en-US" smtClean="0">
                <a:ea typeface="ＭＳ Ｐゴシック" pitchFamily="34" charset="-128"/>
              </a:rPr>
              <a:pPr/>
              <a:t>16</a:t>
            </a:fld>
            <a:endParaRPr 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0C9F46-2E2A-4840-846D-F9151B0F0757}" type="slidenum">
              <a:rPr lang="en-US" smtClean="0">
                <a:ea typeface="ＭＳ Ｐゴシック" pitchFamily="34" charset="-128"/>
              </a:rPr>
              <a:pPr/>
              <a:t>18</a:t>
            </a:fld>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language objectives flow from process-oriented to performance-oriented tasks.</a:t>
            </a:r>
            <a:endParaRPr lang="en-US" dirty="0"/>
          </a:p>
        </p:txBody>
      </p:sp>
      <p:sp>
        <p:nvSpPr>
          <p:cNvPr id="4" name="Slide Number Placeholder 3"/>
          <p:cNvSpPr>
            <a:spLocks noGrp="1"/>
          </p:cNvSpPr>
          <p:nvPr>
            <p:ph type="sldNum" sz="quarter" idx="10"/>
          </p:nvPr>
        </p:nvSpPr>
        <p:spPr/>
        <p:txBody>
          <a:bodyPr/>
          <a:lstStyle/>
          <a:p>
            <a:fld id="{7C54E3C4-0DF5-4F1A-9FA2-D30A1FD654BF}"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263B40-4755-43D5-8110-186ADBED263E}" type="slidenum">
              <a:rPr lang="en-US" smtClean="0">
                <a:ea typeface="ＭＳ Ｐゴシック" pitchFamily="34" charset="-128"/>
              </a:rPr>
              <a:pPr/>
              <a:t>7</a:t>
            </a:fld>
            <a:endParaRPr lang="en-U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8C5122-101F-40CA-B009-29A3A69A8C57}" type="slidenum">
              <a:rPr lang="en-US" smtClean="0">
                <a:ea typeface="ＭＳ Ｐゴシック" pitchFamily="34" charset="-128"/>
              </a:rPr>
              <a:pPr/>
              <a:t>8</a:t>
            </a:fld>
            <a:endParaRPr 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2DB290-ADBD-4FBC-AEEB-1C90BFA247E2}" type="slidenum">
              <a:rPr lang="en-US" smtClean="0">
                <a:ea typeface="ＭＳ Ｐゴシック" pitchFamily="34" charset="-128"/>
              </a:rPr>
              <a:pPr/>
              <a:t>9</a:t>
            </a:fld>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389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27CA5F-CB99-4CDF-8698-B7A1F7F193D1}" type="slidenum">
              <a:rPr lang="en-US" smtClean="0">
                <a:ea typeface="ＭＳ Ｐゴシック" pitchFamily="34" charset="-128"/>
              </a:rPr>
              <a:pPr/>
              <a:t>10</a:t>
            </a:fld>
            <a:endParaRPr 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741FD87-11F8-41FE-8E68-F336DF8B4C29}" type="slidenum">
              <a:rPr lang="en-US" smtClean="0">
                <a:ea typeface="ＭＳ Ｐゴシック" pitchFamily="34" charset="-128"/>
              </a:rPr>
              <a:pPr/>
              <a:t>11</a:t>
            </a:fld>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409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AABB35-950E-4AA0-AB28-1BF79063C519}" type="slidenum">
              <a:rPr lang="en-US" smtClean="0">
                <a:ea typeface="ＭＳ Ｐゴシック" pitchFamily="34" charset="-128"/>
              </a:rPr>
              <a:pPr/>
              <a:t>12</a:t>
            </a:fld>
            <a:endParaRPr 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ＭＳ Ｐゴシック" pitchFamily="34" charset="-128"/>
            </a:endParaRPr>
          </a:p>
        </p:txBody>
      </p:sp>
      <p:sp>
        <p:nvSpPr>
          <p:cNvPr id="419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19ACEC-1A29-4804-A681-96066ED63A74}" type="slidenum">
              <a:rPr lang="en-US" smtClean="0">
                <a:ea typeface="ＭＳ Ｐゴシック" pitchFamily="34" charset="-128"/>
              </a:rPr>
              <a:pPr/>
              <a:t>13</a:t>
            </a:fld>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43CACD8E-D858-4F8F-BB85-4668EEA68F7A}"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67B11E2-BC0A-4EC4-B739-9542120BA13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43CACD8E-D858-4F8F-BB85-4668EEA68F7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07DE9-C106-4ED4-854B-A4C7802F901A}" type="datetimeFigureOut">
              <a:rPr lang="en-US" smtClean="0"/>
              <a:pPr/>
              <a:t>11/3/11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CACD8E-D858-4F8F-BB85-4668EEA68F7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D807DE9-C106-4ED4-854B-A4C7802F901A}" type="datetimeFigureOut">
              <a:rPr lang="en-US" smtClean="0"/>
              <a:pPr/>
              <a:t>11/3/11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3CACD8E-D858-4F8F-BB85-4668EEA68F7A}"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914400"/>
            <a:ext cx="8229600" cy="1828800"/>
          </a:xfrm>
        </p:spPr>
        <p:txBody>
          <a:bodyPr/>
          <a:lstStyle/>
          <a:p>
            <a:r>
              <a:rPr lang="en-US" dirty="0" smtClean="0"/>
              <a:t>Language Objectives</a:t>
            </a:r>
            <a:endParaRPr lang="en-US" dirty="0"/>
          </a:p>
        </p:txBody>
      </p:sp>
      <p:sp>
        <p:nvSpPr>
          <p:cNvPr id="5" name="Subtitle 4"/>
          <p:cNvSpPr>
            <a:spLocks noGrp="1"/>
          </p:cNvSpPr>
          <p:nvPr>
            <p:ph type="subTitle" idx="1"/>
          </p:nvPr>
        </p:nvSpPr>
        <p:spPr>
          <a:xfrm>
            <a:off x="1219200" y="3810000"/>
            <a:ext cx="7772400" cy="2362200"/>
          </a:xfrm>
        </p:spPr>
        <p:txBody>
          <a:bodyPr numCol="2">
            <a:normAutofit/>
          </a:bodyPr>
          <a:lstStyle/>
          <a:p>
            <a:pPr algn="l"/>
            <a:r>
              <a:rPr lang="en-US" sz="1800" dirty="0" smtClean="0"/>
              <a:t>Dr. Benjamin Lester</a:t>
            </a:r>
          </a:p>
          <a:p>
            <a:pPr algn="l"/>
            <a:r>
              <a:rPr lang="en-US" sz="1800" dirty="0" smtClean="0"/>
              <a:t>Assistant Professor of TESOL</a:t>
            </a:r>
          </a:p>
          <a:p>
            <a:pPr algn="l"/>
            <a:r>
              <a:rPr lang="en-US" sz="1800" dirty="0" smtClean="0"/>
              <a:t>Kennesaw State University</a:t>
            </a:r>
          </a:p>
          <a:p>
            <a:pPr algn="l"/>
            <a:endParaRPr lang="en-US" sz="1800" dirty="0" smtClean="0"/>
          </a:p>
          <a:p>
            <a:pPr algn="l"/>
            <a:r>
              <a:rPr lang="en-US" sz="1800" dirty="0" smtClean="0"/>
              <a:t>Ms. Marilyn Braude</a:t>
            </a:r>
          </a:p>
          <a:p>
            <a:pPr algn="l"/>
            <a:r>
              <a:rPr lang="en-US" sz="1800" dirty="0" smtClean="0"/>
              <a:t>Clinical Supervisor</a:t>
            </a:r>
          </a:p>
          <a:p>
            <a:pPr algn="l"/>
            <a:r>
              <a:rPr lang="en-US" sz="1800" dirty="0" smtClean="0"/>
              <a:t>Kennesaw State University</a:t>
            </a:r>
          </a:p>
          <a:p>
            <a:pPr algn="l"/>
            <a:r>
              <a:rPr lang="en-US" sz="1800" dirty="0" smtClean="0"/>
              <a:t>Ms. Gail Johnson</a:t>
            </a:r>
          </a:p>
          <a:p>
            <a:pPr algn="l"/>
            <a:r>
              <a:rPr lang="en-US" sz="1800" dirty="0" smtClean="0"/>
              <a:t>Clinical Supervisor</a:t>
            </a:r>
          </a:p>
          <a:p>
            <a:pPr algn="l"/>
            <a:r>
              <a:rPr lang="en-US" sz="1800" dirty="0" smtClean="0"/>
              <a:t>Kennesaw State University</a:t>
            </a:r>
            <a:endParaRPr lang="en-US" sz="1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0632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a:xfrm>
            <a:off x="228600" y="427038"/>
            <a:ext cx="8458200" cy="868362"/>
          </a:xfrm>
        </p:spPr>
        <p:txBody>
          <a:bodyPr>
            <a:normAutofit fontScale="90000"/>
          </a:bodyPr>
          <a:lstStyle/>
          <a:p>
            <a:r>
              <a:rPr lang="en-US" sz="3600" smtClean="0"/>
              <a:t>What are examples of </a:t>
            </a:r>
            <a:r>
              <a:rPr lang="en-US" sz="3600" b="1" smtClean="0">
                <a:solidFill>
                  <a:srgbClr val="00B050"/>
                </a:solidFill>
              </a:rPr>
              <a:t>Language Supports</a:t>
            </a:r>
            <a:r>
              <a:rPr lang="en-US" sz="3600" smtClean="0"/>
              <a:t>?</a:t>
            </a:r>
          </a:p>
        </p:txBody>
      </p:sp>
      <p:sp>
        <p:nvSpPr>
          <p:cNvPr id="15363" name="Content Placeholder 3"/>
          <p:cNvSpPr>
            <a:spLocks noGrp="1"/>
          </p:cNvSpPr>
          <p:nvPr>
            <p:ph sz="half" idx="1"/>
          </p:nvPr>
        </p:nvSpPr>
        <p:spPr/>
        <p:txBody>
          <a:bodyPr>
            <a:normAutofit/>
          </a:bodyPr>
          <a:lstStyle/>
          <a:p>
            <a:r>
              <a:rPr lang="en-US" sz="2000" smtClean="0"/>
              <a:t>Real life objects</a:t>
            </a:r>
          </a:p>
          <a:p>
            <a:r>
              <a:rPr lang="en-US" sz="2000" smtClean="0"/>
              <a:t>Manipulatives</a:t>
            </a:r>
          </a:p>
          <a:p>
            <a:r>
              <a:rPr lang="en-US" sz="2000" smtClean="0"/>
              <a:t>Pictures &amp;</a:t>
            </a:r>
          </a:p>
          <a:p>
            <a:r>
              <a:rPr lang="en-US" sz="2000" smtClean="0"/>
              <a:t>Photographs</a:t>
            </a:r>
          </a:p>
          <a:p>
            <a:r>
              <a:rPr lang="en-US" sz="2000" smtClean="0"/>
              <a:t>Illustrations</a:t>
            </a:r>
          </a:p>
          <a:p>
            <a:r>
              <a:rPr lang="en-US" sz="2000" smtClean="0"/>
              <a:t>Diagrams</a:t>
            </a:r>
          </a:p>
          <a:p>
            <a:r>
              <a:rPr lang="en-US" sz="2000" smtClean="0"/>
              <a:t>Color coding</a:t>
            </a:r>
          </a:p>
          <a:p>
            <a:r>
              <a:rPr lang="en-US" sz="2000" smtClean="0"/>
              <a:t>Dictating to a partner</a:t>
            </a:r>
          </a:p>
          <a:p>
            <a:r>
              <a:rPr lang="en-US" sz="2000" smtClean="0"/>
              <a:t>Audio books</a:t>
            </a:r>
          </a:p>
          <a:p>
            <a:r>
              <a:rPr lang="en-US" sz="2000" smtClean="0"/>
              <a:t>Magazines &amp;</a:t>
            </a:r>
          </a:p>
          <a:p>
            <a:r>
              <a:rPr lang="en-US" sz="2000" smtClean="0"/>
              <a:t>Newspapers</a:t>
            </a:r>
          </a:p>
        </p:txBody>
      </p:sp>
      <p:sp>
        <p:nvSpPr>
          <p:cNvPr id="15364" name="Content Placeholder 4"/>
          <p:cNvSpPr>
            <a:spLocks noGrp="1"/>
          </p:cNvSpPr>
          <p:nvPr>
            <p:ph sz="half" idx="2"/>
          </p:nvPr>
        </p:nvSpPr>
        <p:spPr/>
        <p:txBody>
          <a:bodyPr>
            <a:normAutofit/>
          </a:bodyPr>
          <a:lstStyle/>
          <a:p>
            <a:r>
              <a:rPr lang="en-US" sz="2000" smtClean="0"/>
              <a:t>Video Clips</a:t>
            </a:r>
          </a:p>
          <a:p>
            <a:r>
              <a:rPr lang="en-US" sz="2000" smtClean="0"/>
              <a:t>Models &amp; Figures</a:t>
            </a:r>
          </a:p>
          <a:p>
            <a:r>
              <a:rPr lang="en-US" sz="2000" smtClean="0"/>
              <a:t>Charts</a:t>
            </a:r>
          </a:p>
          <a:p>
            <a:r>
              <a:rPr lang="en-US" sz="2000" smtClean="0"/>
              <a:t>Graphic Organizers</a:t>
            </a:r>
          </a:p>
          <a:p>
            <a:r>
              <a:rPr lang="en-US" sz="2000" smtClean="0"/>
              <a:t>Timelines</a:t>
            </a:r>
          </a:p>
          <a:p>
            <a:r>
              <a:rPr lang="en-US" sz="2000" smtClean="0"/>
              <a:t>Number lines</a:t>
            </a:r>
          </a:p>
          <a:p>
            <a:r>
              <a:rPr lang="en-US" sz="2000" smtClean="0"/>
              <a:t>In pairs or partners</a:t>
            </a:r>
          </a:p>
          <a:p>
            <a:r>
              <a:rPr lang="en-US" sz="2000" smtClean="0"/>
              <a:t>In triads or Small Groups</a:t>
            </a:r>
          </a:p>
          <a:p>
            <a:r>
              <a:rPr lang="en-US" sz="2000" smtClean="0"/>
              <a:t>Using the Internet</a:t>
            </a:r>
          </a:p>
          <a:p>
            <a:r>
              <a:rPr lang="en-US" sz="2000" smtClean="0"/>
              <a:t>With Mentors</a:t>
            </a:r>
          </a:p>
          <a:p>
            <a:r>
              <a:rPr lang="en-US" sz="2000" smtClean="0"/>
              <a:t>Acting it out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838200" y="228600"/>
            <a:ext cx="7772400" cy="1143000"/>
          </a:xfrm>
        </p:spPr>
        <p:txBody>
          <a:bodyPr/>
          <a:lstStyle/>
          <a:p>
            <a:r>
              <a:rPr lang="en-US" dirty="0" smtClean="0"/>
              <a:t>How do I put it all together?</a:t>
            </a:r>
          </a:p>
        </p:txBody>
      </p:sp>
      <p:sp>
        <p:nvSpPr>
          <p:cNvPr id="16387" name="Content Placeholder 2"/>
          <p:cNvSpPr>
            <a:spLocks noGrp="1"/>
          </p:cNvSpPr>
          <p:nvPr>
            <p:ph idx="1"/>
          </p:nvPr>
        </p:nvSpPr>
        <p:spPr>
          <a:xfrm>
            <a:off x="304800" y="1600200"/>
            <a:ext cx="8458200" cy="4876800"/>
          </a:xfrm>
        </p:spPr>
        <p:txBody>
          <a:bodyPr>
            <a:normAutofit fontScale="85000" lnSpcReduction="20000"/>
          </a:bodyPr>
          <a:lstStyle/>
          <a:p>
            <a:r>
              <a:rPr lang="en-US" dirty="0" smtClean="0"/>
              <a:t>Choose a content stem you are working on, then add a language function and a support.</a:t>
            </a:r>
          </a:p>
          <a:p>
            <a:endParaRPr lang="en-US" sz="1100" dirty="0" smtClean="0"/>
          </a:p>
          <a:p>
            <a:pPr algn="ctr">
              <a:buFontTx/>
              <a:buNone/>
            </a:pPr>
            <a:r>
              <a:rPr lang="en-US" sz="2000" b="1" i="1" dirty="0" smtClean="0"/>
              <a:t>Examples</a:t>
            </a:r>
          </a:p>
          <a:p>
            <a:pPr marL="971550" lvl="1" indent="-514350">
              <a:spcBef>
                <a:spcPct val="0"/>
              </a:spcBef>
            </a:pPr>
            <a:r>
              <a:rPr lang="en-US" sz="3200" b="1" dirty="0" smtClean="0">
                <a:solidFill>
                  <a:srgbClr val="1822CD"/>
                </a:solidFill>
              </a:rPr>
              <a:t>List </a:t>
            </a:r>
            <a:r>
              <a:rPr lang="en-US" sz="3200" b="1" dirty="0" smtClean="0">
                <a:solidFill>
                  <a:srgbClr val="FF0000"/>
                </a:solidFill>
              </a:rPr>
              <a:t>reasons for characters’ actions </a:t>
            </a:r>
            <a:r>
              <a:rPr lang="en-US" sz="3200" b="1" dirty="0" smtClean="0">
                <a:solidFill>
                  <a:srgbClr val="00B050"/>
                </a:solidFill>
              </a:rPr>
              <a:t>using a </a:t>
            </a:r>
            <a:r>
              <a:rPr lang="en-US" sz="3200" b="1" dirty="0" smtClean="0">
                <a:solidFill>
                  <a:srgbClr val="00B050"/>
                </a:solidFill>
              </a:rPr>
              <a:t>graphic</a:t>
            </a:r>
            <a:r>
              <a:rPr lang="en-US" sz="3200" b="1" dirty="0" smtClean="0">
                <a:solidFill>
                  <a:srgbClr val="00B050"/>
                </a:solidFill>
              </a:rPr>
              <a:t> o</a:t>
            </a:r>
            <a:r>
              <a:rPr lang="en-US" sz="3200" b="1" dirty="0" smtClean="0">
                <a:solidFill>
                  <a:srgbClr val="00B050"/>
                </a:solidFill>
              </a:rPr>
              <a:t>rganizer.</a:t>
            </a:r>
          </a:p>
          <a:p>
            <a:pPr marL="971550" lvl="1" indent="-514350">
              <a:spcBef>
                <a:spcPct val="0"/>
              </a:spcBef>
              <a:buNone/>
            </a:pPr>
            <a:endParaRPr lang="en-US" sz="3200" b="1" dirty="0" smtClean="0">
              <a:solidFill>
                <a:srgbClr val="00B050"/>
              </a:solidFill>
            </a:endParaRPr>
          </a:p>
          <a:p>
            <a:pPr marL="971550" lvl="1" indent="-514350">
              <a:spcBef>
                <a:spcPct val="0"/>
              </a:spcBef>
            </a:pPr>
            <a:r>
              <a:rPr lang="en-US" sz="3200" b="1" dirty="0" smtClean="0">
                <a:solidFill>
                  <a:srgbClr val="1822CD"/>
                </a:solidFill>
              </a:rPr>
              <a:t>Give examples </a:t>
            </a:r>
            <a:r>
              <a:rPr lang="en-US" sz="3200" b="1" dirty="0" smtClean="0">
                <a:solidFill>
                  <a:srgbClr val="FF0000"/>
                </a:solidFill>
              </a:rPr>
              <a:t>of symmetry in two-dimensional </a:t>
            </a:r>
            <a:r>
              <a:rPr lang="en-US" sz="3200" b="1" dirty="0" smtClean="0">
                <a:solidFill>
                  <a:srgbClr val="FF0000"/>
                </a:solidFill>
              </a:rPr>
              <a:t>shapes</a:t>
            </a:r>
            <a:r>
              <a:rPr lang="en-US" sz="3200" b="1" dirty="0" smtClean="0">
                <a:solidFill>
                  <a:srgbClr val="FF0000"/>
                </a:solidFill>
              </a:rPr>
              <a:t> </a:t>
            </a:r>
            <a:r>
              <a:rPr lang="en-US" sz="3200" b="1" dirty="0" smtClean="0">
                <a:solidFill>
                  <a:srgbClr val="00B050"/>
                </a:solidFill>
              </a:rPr>
              <a:t>from </a:t>
            </a:r>
            <a:r>
              <a:rPr lang="en-US" sz="3200" b="1" dirty="0" smtClean="0">
                <a:solidFill>
                  <a:srgbClr val="00B050"/>
                </a:solidFill>
              </a:rPr>
              <a:t>magazines</a:t>
            </a:r>
            <a:r>
              <a:rPr lang="en-US" sz="3200" b="1" dirty="0" smtClean="0">
                <a:solidFill>
                  <a:srgbClr val="00B050"/>
                </a:solidFill>
              </a:rPr>
              <a:t>.</a:t>
            </a:r>
          </a:p>
          <a:p>
            <a:pPr marL="971550" lvl="1" indent="-514350">
              <a:spcBef>
                <a:spcPct val="0"/>
              </a:spcBef>
            </a:pPr>
            <a:endParaRPr lang="en-US" sz="3200" b="1" dirty="0" smtClean="0">
              <a:solidFill>
                <a:srgbClr val="00B050"/>
              </a:solidFill>
            </a:endParaRPr>
          </a:p>
          <a:p>
            <a:pPr marL="971550" lvl="1" indent="-514350">
              <a:spcBef>
                <a:spcPct val="0"/>
              </a:spcBef>
            </a:pPr>
            <a:r>
              <a:rPr lang="en-US" sz="3200" b="1" dirty="0" smtClean="0">
                <a:solidFill>
                  <a:srgbClr val="1822CD"/>
                </a:solidFill>
              </a:rPr>
              <a:t>Describe</a:t>
            </a:r>
            <a:r>
              <a:rPr lang="en-US" sz="3200" b="1" dirty="0" smtClean="0">
                <a:solidFill>
                  <a:srgbClr val="00B050"/>
                </a:solidFill>
              </a:rPr>
              <a:t> </a:t>
            </a:r>
            <a:r>
              <a:rPr lang="en-US" sz="3200" b="1" dirty="0" smtClean="0">
                <a:solidFill>
                  <a:srgbClr val="FF0000"/>
                </a:solidFill>
              </a:rPr>
              <a:t>the pull of magnets </a:t>
            </a:r>
            <a:r>
              <a:rPr lang="en-US" sz="3200" b="1" dirty="0" smtClean="0">
                <a:solidFill>
                  <a:srgbClr val="00B050"/>
                </a:solidFill>
              </a:rPr>
              <a:t>on classroom objects</a:t>
            </a:r>
            <a:r>
              <a:rPr lang="en-US" sz="3200" b="1" dirty="0" smtClean="0">
                <a:solidFill>
                  <a:srgbClr val="00B050"/>
                </a:solidFill>
              </a:rPr>
              <a:t>.</a:t>
            </a:r>
          </a:p>
          <a:p>
            <a:pPr marL="971550" lvl="1" indent="-514350">
              <a:spcBef>
                <a:spcPct val="0"/>
              </a:spcBef>
            </a:pPr>
            <a:endParaRPr lang="en-US" sz="3200" b="1" dirty="0" smtClean="0">
              <a:solidFill>
                <a:srgbClr val="00B050"/>
              </a:solidFill>
            </a:endParaRPr>
          </a:p>
          <a:p>
            <a:pPr marL="971550" lvl="1" indent="-514350">
              <a:spcBef>
                <a:spcPct val="0"/>
              </a:spcBef>
            </a:pPr>
            <a:r>
              <a:rPr lang="en-US" sz="3200" b="1" dirty="0" smtClean="0">
                <a:solidFill>
                  <a:srgbClr val="1822CD"/>
                </a:solidFill>
              </a:rPr>
              <a:t>Summarize</a:t>
            </a:r>
            <a:r>
              <a:rPr lang="en-US" sz="3200" b="1" dirty="0" smtClean="0">
                <a:solidFill>
                  <a:srgbClr val="00B050"/>
                </a:solidFill>
              </a:rPr>
              <a:t> </a:t>
            </a:r>
            <a:r>
              <a:rPr lang="en-US" sz="3200" b="1" dirty="0" smtClean="0">
                <a:solidFill>
                  <a:srgbClr val="FF0000"/>
                </a:solidFill>
              </a:rPr>
              <a:t>the changes in ways of living </a:t>
            </a:r>
            <a:r>
              <a:rPr lang="en-US" sz="3200" b="1" dirty="0" smtClean="0">
                <a:solidFill>
                  <a:srgbClr val="FF0000"/>
                </a:solidFill>
              </a:rPr>
              <a:t>in Ecuador over </a:t>
            </a:r>
            <a:r>
              <a:rPr lang="en-US" sz="3200" b="1" dirty="0" smtClean="0">
                <a:solidFill>
                  <a:srgbClr val="FF0000"/>
                </a:solidFill>
              </a:rPr>
              <a:t>time </a:t>
            </a:r>
            <a:r>
              <a:rPr lang="en-US" sz="3200" b="1" dirty="0" smtClean="0">
                <a:solidFill>
                  <a:srgbClr val="00B050"/>
                </a:solidFill>
              </a:rPr>
              <a:t>using a timeline.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1" name="Title 1"/>
          <p:cNvSpPr>
            <a:spLocks noGrp="1"/>
          </p:cNvSpPr>
          <p:nvPr>
            <p:ph type="title"/>
          </p:nvPr>
        </p:nvSpPr>
        <p:spPr>
          <a:xfrm>
            <a:off x="228600" y="381000"/>
            <a:ext cx="8610600" cy="1143000"/>
          </a:xfrm>
        </p:spPr>
        <p:txBody>
          <a:bodyPr>
            <a:normAutofit fontScale="90000"/>
          </a:bodyPr>
          <a:lstStyle/>
          <a:p>
            <a:r>
              <a:rPr lang="en-US" sz="3600" smtClean="0"/>
              <a:t>Now that I have written the Language Objective, how do I support it?</a:t>
            </a:r>
          </a:p>
        </p:txBody>
      </p:sp>
      <p:sp>
        <p:nvSpPr>
          <p:cNvPr id="17412" name="Content Placeholder 2"/>
          <p:cNvSpPr>
            <a:spLocks noGrp="1"/>
          </p:cNvSpPr>
          <p:nvPr>
            <p:ph idx="1"/>
          </p:nvPr>
        </p:nvSpPr>
        <p:spPr>
          <a:xfrm>
            <a:off x="457200" y="1828800"/>
            <a:ext cx="8077200" cy="4191000"/>
          </a:xfrm>
        </p:spPr>
        <p:txBody>
          <a:bodyPr>
            <a:normAutofit lnSpcReduction="10000"/>
          </a:bodyPr>
          <a:lstStyle/>
          <a:p>
            <a:r>
              <a:rPr lang="en-US" sz="2800" dirty="0" smtClean="0"/>
              <a:t>Consider the vocabulary and sentence structures students will need to </a:t>
            </a:r>
            <a:r>
              <a:rPr lang="en-US" sz="2800" dirty="0" smtClean="0"/>
              <a:t>use</a:t>
            </a:r>
          </a:p>
          <a:p>
            <a:r>
              <a:rPr lang="en-US" sz="2800" dirty="0" smtClean="0"/>
              <a:t>Model </a:t>
            </a:r>
            <a:r>
              <a:rPr lang="en-US" sz="2800" dirty="0" smtClean="0"/>
              <a:t>how to meet the language </a:t>
            </a:r>
            <a:r>
              <a:rPr lang="en-US" sz="2800" dirty="0" smtClean="0"/>
              <a:t>objective</a:t>
            </a:r>
          </a:p>
          <a:p>
            <a:r>
              <a:rPr lang="en-US" sz="2800" dirty="0" smtClean="0"/>
              <a:t>Use “think-a-loud” while </a:t>
            </a:r>
            <a:r>
              <a:rPr lang="en-US" sz="2800" dirty="0" smtClean="0"/>
              <a:t>modeling</a:t>
            </a:r>
          </a:p>
          <a:p>
            <a:r>
              <a:rPr lang="en-US" sz="2800" dirty="0" smtClean="0"/>
              <a:t>Have students practice speaking with </a:t>
            </a:r>
            <a:r>
              <a:rPr lang="en-US" sz="2800" dirty="0" smtClean="0"/>
              <a:t>a partner</a:t>
            </a:r>
          </a:p>
          <a:p>
            <a:r>
              <a:rPr lang="en-US" sz="2800" dirty="0" smtClean="0"/>
              <a:t>Create illustrated word </a:t>
            </a:r>
            <a:r>
              <a:rPr lang="en-US" sz="2800" dirty="0" smtClean="0"/>
              <a:t>walls</a:t>
            </a:r>
          </a:p>
          <a:p>
            <a:r>
              <a:rPr lang="en-US" sz="2800" dirty="0" smtClean="0"/>
              <a:t>Provide sentence and paragraph </a:t>
            </a:r>
            <a:r>
              <a:rPr lang="en-US" sz="2800" dirty="0" smtClean="0"/>
              <a:t>frames</a:t>
            </a:r>
          </a:p>
          <a:p>
            <a:r>
              <a:rPr lang="en-US" sz="2800" dirty="0" smtClean="0"/>
              <a:t>Provide sample written products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3400" y="381000"/>
            <a:ext cx="7772400" cy="1143000"/>
          </a:xfrm>
        </p:spPr>
        <p:txBody>
          <a:bodyPr>
            <a:normAutofit/>
          </a:bodyPr>
          <a:lstStyle/>
          <a:p>
            <a:r>
              <a:rPr lang="en-US" sz="4000" dirty="0" smtClean="0"/>
              <a:t>Samples from</a:t>
            </a:r>
            <a:r>
              <a:rPr lang="en-US" sz="4000" dirty="0" smtClean="0"/>
              <a:t> lesson </a:t>
            </a:r>
            <a:r>
              <a:rPr lang="en-US" sz="4000" dirty="0" smtClean="0"/>
              <a:t>plans</a:t>
            </a:r>
          </a:p>
        </p:txBody>
      </p:sp>
      <p:pic>
        <p:nvPicPr>
          <p:cNvPr id="18435" name="Picture 3" descr="C:\Users\Marilynn\AppData\Local\Microsoft\Windows\Temporary Internet Files\Content.IE5\F2CEM7DH\MPj04395400000[1].jpg"/>
          <p:cNvPicPr>
            <a:picLocks noChangeAspect="1" noChangeArrowheads="1"/>
          </p:cNvPicPr>
          <p:nvPr/>
        </p:nvPicPr>
        <p:blipFill>
          <a:blip r:embed="rId3" cstate="print"/>
          <a:srcRect/>
          <a:stretch>
            <a:fillRect/>
          </a:stretch>
        </p:blipFill>
        <p:spPr bwMode="auto">
          <a:xfrm>
            <a:off x="2209800" y="2133600"/>
            <a:ext cx="4648200" cy="3081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304800"/>
            <a:ext cx="3810000" cy="1143000"/>
          </a:xfrm>
        </p:spPr>
        <p:txBody>
          <a:bodyPr/>
          <a:lstStyle/>
          <a:p>
            <a:r>
              <a:rPr lang="en-US" sz="2800" b="1" smtClean="0">
                <a:solidFill>
                  <a:srgbClr val="002060"/>
                </a:solidFill>
              </a:rPr>
              <a:t>LANGUAGE OBJECTIVE</a:t>
            </a:r>
          </a:p>
        </p:txBody>
      </p:sp>
      <p:sp>
        <p:nvSpPr>
          <p:cNvPr id="6" name="Title 1"/>
          <p:cNvSpPr txBox="1">
            <a:spLocks/>
          </p:cNvSpPr>
          <p:nvPr/>
        </p:nvSpPr>
        <p:spPr bwMode="auto">
          <a:xfrm>
            <a:off x="4876800" y="304800"/>
            <a:ext cx="3810000" cy="1143000"/>
          </a:xfrm>
          <a:prstGeom prst="rect">
            <a:avLst/>
          </a:prstGeom>
          <a:noFill/>
          <a:ln w="9525">
            <a:noFill/>
            <a:miter lim="800000"/>
            <a:headEnd/>
            <a:tailEnd/>
          </a:ln>
        </p:spPr>
        <p:txBody>
          <a:bodyPr anchor="ctr"/>
          <a:lstStyle/>
          <a:p>
            <a:pPr algn="ctr">
              <a:defRPr/>
            </a:pPr>
            <a:r>
              <a:rPr lang="en-US" sz="2800" b="1" kern="0" dirty="0">
                <a:solidFill>
                  <a:srgbClr val="002060"/>
                </a:solidFill>
                <a:latin typeface="+mj-lt"/>
                <a:ea typeface="+mj-ea"/>
                <a:cs typeface="+mj-cs"/>
              </a:rPr>
              <a:t>CONTENT</a:t>
            </a:r>
          </a:p>
          <a:p>
            <a:pPr algn="ctr">
              <a:defRPr/>
            </a:pPr>
            <a:r>
              <a:rPr lang="en-US" sz="2800" b="1" kern="0" dirty="0">
                <a:solidFill>
                  <a:srgbClr val="002060"/>
                </a:solidFill>
                <a:latin typeface="+mj-lt"/>
                <a:ea typeface="+mj-ea"/>
                <a:cs typeface="+mj-cs"/>
              </a:rPr>
              <a:t>OBJECTIVE</a:t>
            </a:r>
          </a:p>
        </p:txBody>
      </p:sp>
      <p:sp>
        <p:nvSpPr>
          <p:cNvPr id="20484" name="TextBox 7"/>
          <p:cNvSpPr txBox="1">
            <a:spLocks noChangeArrowheads="1"/>
          </p:cNvSpPr>
          <p:nvPr/>
        </p:nvSpPr>
        <p:spPr bwMode="auto">
          <a:xfrm>
            <a:off x="304800" y="1600200"/>
            <a:ext cx="4572000" cy="1200328"/>
          </a:xfrm>
          <a:prstGeom prst="rect">
            <a:avLst/>
          </a:prstGeom>
          <a:noFill/>
          <a:ln w="9525">
            <a:noFill/>
            <a:miter lim="800000"/>
            <a:headEnd/>
            <a:tailEnd/>
          </a:ln>
        </p:spPr>
        <p:txBody>
          <a:bodyPr>
            <a:spAutoFit/>
          </a:bodyPr>
          <a:lstStyle/>
          <a:p>
            <a:pPr>
              <a:buFont typeface="Wingdings" pitchFamily="2" charset="2"/>
              <a:buChar char="§"/>
            </a:pPr>
            <a:r>
              <a:rPr lang="en-US" sz="2400" dirty="0" smtClean="0"/>
              <a:t>Students </a:t>
            </a:r>
            <a:r>
              <a:rPr lang="en-US" sz="2400" dirty="0"/>
              <a:t>learn and apply key vocabulary related to cellular structure and function.</a:t>
            </a:r>
          </a:p>
        </p:txBody>
      </p:sp>
      <p:sp>
        <p:nvSpPr>
          <p:cNvPr id="20485" name="TextBox 8"/>
          <p:cNvSpPr txBox="1">
            <a:spLocks noChangeArrowheads="1"/>
          </p:cNvSpPr>
          <p:nvPr/>
        </p:nvSpPr>
        <p:spPr bwMode="auto">
          <a:xfrm>
            <a:off x="4800600" y="1524000"/>
            <a:ext cx="4114800" cy="4524315"/>
          </a:xfrm>
          <a:prstGeom prst="rect">
            <a:avLst/>
          </a:prstGeom>
          <a:noFill/>
          <a:ln w="9525">
            <a:noFill/>
            <a:miter lim="800000"/>
            <a:headEnd/>
            <a:tailEnd/>
          </a:ln>
        </p:spPr>
        <p:txBody>
          <a:bodyPr>
            <a:spAutoFit/>
          </a:bodyPr>
          <a:lstStyle/>
          <a:p>
            <a:pPr>
              <a:buFont typeface="Wingdings" pitchFamily="2" charset="2"/>
              <a:buChar char="§"/>
            </a:pPr>
            <a:r>
              <a:rPr lang="en-US" sz="2400" dirty="0"/>
              <a:t>Students will be able to understand the common structure that makes up every living thing.</a:t>
            </a:r>
          </a:p>
          <a:p>
            <a:pPr lvl="1">
              <a:buFont typeface="Wingdings" pitchFamily="2" charset="2"/>
              <a:buChar char="§"/>
            </a:pPr>
            <a:r>
              <a:rPr lang="en-US" sz="2400" dirty="0"/>
              <a:t>What happens inside the cell</a:t>
            </a:r>
          </a:p>
          <a:p>
            <a:pPr lvl="1">
              <a:buFont typeface="Wingdings" pitchFamily="2" charset="2"/>
              <a:buChar char="§"/>
            </a:pPr>
            <a:r>
              <a:rPr lang="en-US" sz="2400" dirty="0"/>
              <a:t>The diversity of the cellular life</a:t>
            </a:r>
          </a:p>
          <a:p>
            <a:pPr lvl="1">
              <a:buFont typeface="Wingdings" pitchFamily="2" charset="2"/>
              <a:buChar char="§"/>
            </a:pPr>
            <a:r>
              <a:rPr lang="en-US" sz="2400" dirty="0"/>
              <a:t>How to visualize cells.</a:t>
            </a:r>
          </a:p>
          <a:p>
            <a:pPr lvl="1">
              <a:buFont typeface="Wingdings" pitchFamily="2" charset="2"/>
              <a:buChar char="§"/>
            </a:pPr>
            <a:r>
              <a:rPr lang="en-US" sz="2400" dirty="0"/>
              <a:t>That in most cases, living things grow by producing more cells.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304800" y="228600"/>
            <a:ext cx="6400800" cy="1143000"/>
          </a:xfrm>
        </p:spPr>
        <p:txBody>
          <a:bodyPr>
            <a:normAutofit fontScale="90000"/>
          </a:bodyPr>
          <a:lstStyle/>
          <a:p>
            <a:r>
              <a:rPr lang="en-US" sz="2800" b="1" smtClean="0">
                <a:solidFill>
                  <a:srgbClr val="002060"/>
                </a:solidFill>
              </a:rPr>
              <a:t>LANGUAGE OBJECTIVE</a:t>
            </a:r>
            <a:br>
              <a:rPr lang="en-US" sz="2800" b="1" smtClean="0">
                <a:solidFill>
                  <a:srgbClr val="002060"/>
                </a:solidFill>
              </a:rPr>
            </a:br>
            <a:r>
              <a:rPr lang="en-US" sz="2800" smtClean="0"/>
              <a:t>Students will be able to</a:t>
            </a:r>
            <a:br>
              <a:rPr lang="en-US" sz="2800" smtClean="0"/>
            </a:br>
            <a:endParaRPr lang="en-US" sz="2800" b="1" smtClean="0">
              <a:solidFill>
                <a:srgbClr val="002060"/>
              </a:solidFill>
            </a:endParaRPr>
          </a:p>
        </p:txBody>
      </p:sp>
      <p:sp>
        <p:nvSpPr>
          <p:cNvPr id="6" name="Title 1"/>
          <p:cNvSpPr txBox="1">
            <a:spLocks/>
          </p:cNvSpPr>
          <p:nvPr/>
        </p:nvSpPr>
        <p:spPr bwMode="auto">
          <a:xfrm>
            <a:off x="304800" y="4191000"/>
            <a:ext cx="8229600" cy="1143000"/>
          </a:xfrm>
          <a:prstGeom prst="rect">
            <a:avLst/>
          </a:prstGeom>
          <a:noFill/>
          <a:ln w="9525">
            <a:noFill/>
            <a:miter lim="800000"/>
            <a:headEnd/>
            <a:tailEnd/>
          </a:ln>
        </p:spPr>
        <p:txBody>
          <a:bodyPr anchor="ctr"/>
          <a:lstStyle/>
          <a:p>
            <a:pPr>
              <a:defRPr/>
            </a:pPr>
            <a:r>
              <a:rPr lang="en-US" sz="2800" b="1" kern="0" dirty="0">
                <a:solidFill>
                  <a:srgbClr val="002060"/>
                </a:solidFill>
                <a:latin typeface="+mj-lt"/>
                <a:ea typeface="+mj-ea"/>
                <a:cs typeface="+mj-cs"/>
              </a:rPr>
              <a:t>CONTENT OBJECTIVE</a:t>
            </a:r>
          </a:p>
          <a:p>
            <a:pPr>
              <a:defRPr/>
            </a:pPr>
            <a:r>
              <a:rPr lang="en-US" sz="2800" dirty="0">
                <a:solidFill>
                  <a:schemeClr val="tx2"/>
                </a:solidFill>
                <a:latin typeface="+mj-lt"/>
                <a:ea typeface="+mj-ea"/>
                <a:cs typeface="+mj-cs"/>
              </a:rPr>
              <a:t>Students will be able to</a:t>
            </a:r>
          </a:p>
          <a:p>
            <a:pPr>
              <a:buFont typeface="Arial" pitchFamily="34" charset="0"/>
              <a:buChar char="•"/>
              <a:defRPr/>
            </a:pPr>
            <a:r>
              <a:rPr lang="en-US" sz="2000" dirty="0">
                <a:solidFill>
                  <a:schemeClr val="tx2"/>
                </a:solidFill>
                <a:latin typeface="+mj-lt"/>
                <a:ea typeface="+mj-ea"/>
                <a:cs typeface="+mj-cs"/>
              </a:rPr>
              <a:t>Use their sense of touch to classify objects by texture</a:t>
            </a:r>
          </a:p>
        </p:txBody>
      </p:sp>
      <p:graphicFrame>
        <p:nvGraphicFramePr>
          <p:cNvPr id="7" name="Table 6"/>
          <p:cNvGraphicFramePr>
            <a:graphicFrameLocks noGrp="1"/>
          </p:cNvGraphicFramePr>
          <p:nvPr/>
        </p:nvGraphicFramePr>
        <p:xfrm>
          <a:off x="381000" y="1143000"/>
          <a:ext cx="8534400" cy="2529840"/>
        </p:xfrm>
        <a:graphic>
          <a:graphicData uri="http://schemas.openxmlformats.org/drawingml/2006/table">
            <a:tbl>
              <a:tblPr firstRow="1" bandRow="1">
                <a:tableStyleId>{5C22544A-7EE6-4342-B048-85BDC9FD1C3A}</a:tableStyleId>
              </a:tblPr>
              <a:tblGrid>
                <a:gridCol w="2844800"/>
                <a:gridCol w="2844800"/>
                <a:gridCol w="2844800"/>
              </a:tblGrid>
              <a:tr h="838200">
                <a:tc>
                  <a:txBody>
                    <a:bodyPr/>
                    <a:lstStyle/>
                    <a:p>
                      <a:r>
                        <a:rPr lang="en-US" sz="2000" dirty="0" smtClean="0">
                          <a:solidFill>
                            <a:schemeClr val="tx1">
                              <a:lumMod val="95000"/>
                              <a:lumOff val="5000"/>
                            </a:schemeClr>
                          </a:solidFill>
                        </a:rPr>
                        <a:t>Beginning</a:t>
                      </a:r>
                    </a:p>
                    <a:p>
                      <a:endParaRPr lang="en-US" sz="2000" dirty="0" smtClean="0">
                        <a:solidFill>
                          <a:schemeClr val="tx1">
                            <a:lumMod val="95000"/>
                            <a:lumOff val="5000"/>
                          </a:schemeClr>
                        </a:solidFill>
                      </a:endParaRPr>
                    </a:p>
                    <a:p>
                      <a:pPr>
                        <a:buFont typeface="Arial" pitchFamily="34" charset="0"/>
                        <a:buChar char="•"/>
                      </a:pPr>
                      <a:r>
                        <a:rPr lang="en-US" sz="2000" dirty="0" smtClean="0">
                          <a:solidFill>
                            <a:schemeClr val="tx1">
                              <a:lumMod val="95000"/>
                              <a:lumOff val="5000"/>
                            </a:schemeClr>
                          </a:solidFill>
                        </a:rPr>
                        <a:t>name textures</a:t>
                      </a:r>
                      <a:endParaRPr lang="en-US" sz="2000" dirty="0">
                        <a:solidFill>
                          <a:schemeClr val="tx1">
                            <a:lumMod val="95000"/>
                            <a:lumOff val="5000"/>
                          </a:schemeClr>
                        </a:solidFill>
                      </a:endParaRPr>
                    </a:p>
                  </a:txBody>
                  <a:tcPr/>
                </a:tc>
                <a:tc>
                  <a:txBody>
                    <a:bodyPr/>
                    <a:lstStyle/>
                    <a:p>
                      <a:r>
                        <a:rPr lang="en-US" sz="2000" dirty="0" smtClean="0">
                          <a:solidFill>
                            <a:schemeClr val="tx1">
                              <a:lumMod val="95000"/>
                              <a:lumOff val="5000"/>
                            </a:schemeClr>
                          </a:solidFill>
                        </a:rPr>
                        <a:t>Intermediate</a:t>
                      </a:r>
                    </a:p>
                    <a:p>
                      <a:endParaRPr lang="en-US" sz="2000" dirty="0" smtClean="0">
                        <a:solidFill>
                          <a:schemeClr val="tx1">
                            <a:lumMod val="95000"/>
                            <a:lumOff val="5000"/>
                          </a:schemeClr>
                        </a:solidFill>
                      </a:endParaRPr>
                    </a:p>
                    <a:p>
                      <a:pPr>
                        <a:buFont typeface="Arial" pitchFamily="34" charset="0"/>
                        <a:buChar char="•"/>
                      </a:pPr>
                      <a:r>
                        <a:rPr lang="en-US" sz="2000" dirty="0" smtClean="0">
                          <a:solidFill>
                            <a:schemeClr val="tx1">
                              <a:lumMod val="95000"/>
                              <a:lumOff val="5000"/>
                            </a:schemeClr>
                          </a:solidFill>
                        </a:rPr>
                        <a:t>describe objects using texture adjectives</a:t>
                      </a:r>
                    </a:p>
                    <a:p>
                      <a:pPr>
                        <a:buFont typeface="Arial" pitchFamily="34" charset="0"/>
                        <a:buChar char="•"/>
                      </a:pPr>
                      <a:r>
                        <a:rPr lang="en-US" sz="2000" dirty="0" smtClean="0">
                          <a:solidFill>
                            <a:schemeClr val="tx1">
                              <a:lumMod val="95000"/>
                              <a:lumOff val="5000"/>
                            </a:schemeClr>
                          </a:solidFill>
                        </a:rPr>
                        <a:t>sort objects according to oral instructions with visual support</a:t>
                      </a:r>
                    </a:p>
                    <a:p>
                      <a:endParaRPr lang="en-US" sz="2000" dirty="0">
                        <a:solidFill>
                          <a:schemeClr val="tx1">
                            <a:lumMod val="95000"/>
                            <a:lumOff val="5000"/>
                          </a:schemeClr>
                        </a:solidFill>
                      </a:endParaRPr>
                    </a:p>
                  </a:txBody>
                  <a:tcPr/>
                </a:tc>
                <a:tc>
                  <a:txBody>
                    <a:bodyPr/>
                    <a:lstStyle/>
                    <a:p>
                      <a:r>
                        <a:rPr lang="en-US" sz="2000" dirty="0" smtClean="0">
                          <a:solidFill>
                            <a:schemeClr val="tx1">
                              <a:lumMod val="95000"/>
                              <a:lumOff val="5000"/>
                            </a:schemeClr>
                          </a:solidFill>
                        </a:rPr>
                        <a:t>Advanced</a:t>
                      </a:r>
                    </a:p>
                    <a:p>
                      <a:endParaRPr lang="en-US" sz="2000" dirty="0" smtClean="0">
                        <a:solidFill>
                          <a:schemeClr val="tx1">
                            <a:lumMod val="95000"/>
                            <a:lumOff val="5000"/>
                          </a:schemeClr>
                        </a:solidFill>
                      </a:endParaRPr>
                    </a:p>
                    <a:p>
                      <a:pPr>
                        <a:buFont typeface="Arial" pitchFamily="34" charset="0"/>
                        <a:buChar char="•"/>
                      </a:pPr>
                      <a:r>
                        <a:rPr lang="en-US" sz="2000" dirty="0" smtClean="0">
                          <a:solidFill>
                            <a:schemeClr val="tx1">
                              <a:lumMod val="95000"/>
                              <a:lumOff val="5000"/>
                            </a:schemeClr>
                          </a:solidFill>
                        </a:rPr>
                        <a:t>make predictions about the texture</a:t>
                      </a:r>
                      <a:r>
                        <a:rPr lang="en-US" sz="2000" baseline="0" dirty="0" smtClean="0">
                          <a:solidFill>
                            <a:schemeClr val="tx1">
                              <a:lumMod val="95000"/>
                              <a:lumOff val="5000"/>
                            </a:schemeClr>
                          </a:solidFill>
                        </a:rPr>
                        <a:t> </a:t>
                      </a:r>
                      <a:r>
                        <a:rPr lang="en-US" sz="2000" dirty="0" smtClean="0">
                          <a:solidFill>
                            <a:schemeClr val="tx1">
                              <a:lumMod val="95000"/>
                              <a:lumOff val="5000"/>
                            </a:schemeClr>
                          </a:solidFill>
                        </a:rPr>
                        <a:t>of</a:t>
                      </a:r>
                      <a:r>
                        <a:rPr lang="en-US" sz="2000" baseline="0" dirty="0" smtClean="0">
                          <a:solidFill>
                            <a:schemeClr val="tx1">
                              <a:lumMod val="95000"/>
                              <a:lumOff val="5000"/>
                            </a:schemeClr>
                          </a:solidFill>
                        </a:rPr>
                        <a:t> an object</a:t>
                      </a:r>
                    </a:p>
                    <a:p>
                      <a:pPr>
                        <a:buFont typeface="Arial" pitchFamily="34" charset="0"/>
                        <a:buChar char="•"/>
                      </a:pPr>
                      <a:r>
                        <a:rPr lang="en-US" sz="2000" baseline="0" dirty="0" smtClean="0">
                          <a:solidFill>
                            <a:schemeClr val="tx1">
                              <a:lumMod val="95000"/>
                              <a:lumOff val="5000"/>
                            </a:schemeClr>
                          </a:solidFill>
                        </a:rPr>
                        <a:t>sort objects according to oral instructions</a:t>
                      </a:r>
                      <a:endParaRPr lang="en-US" sz="2000" dirty="0">
                        <a:solidFill>
                          <a:schemeClr val="tx1">
                            <a:lumMod val="95000"/>
                            <a:lumOff val="5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533400" y="381000"/>
            <a:ext cx="3810000" cy="1143000"/>
          </a:xfrm>
        </p:spPr>
        <p:txBody>
          <a:bodyPr/>
          <a:lstStyle/>
          <a:p>
            <a:r>
              <a:rPr lang="en-US" sz="2800" b="1" dirty="0" smtClean="0">
                <a:solidFill>
                  <a:srgbClr val="002060"/>
                </a:solidFill>
              </a:rPr>
              <a:t>LANGUAGE OBJECTIVE</a:t>
            </a:r>
          </a:p>
        </p:txBody>
      </p:sp>
      <p:sp>
        <p:nvSpPr>
          <p:cNvPr id="6" name="Title 1"/>
          <p:cNvSpPr txBox="1">
            <a:spLocks/>
          </p:cNvSpPr>
          <p:nvPr/>
        </p:nvSpPr>
        <p:spPr bwMode="auto">
          <a:xfrm>
            <a:off x="4953000" y="381000"/>
            <a:ext cx="3810000" cy="1143000"/>
          </a:xfrm>
          <a:prstGeom prst="rect">
            <a:avLst/>
          </a:prstGeom>
          <a:noFill/>
          <a:ln w="9525">
            <a:noFill/>
            <a:miter lim="800000"/>
            <a:headEnd/>
            <a:tailEnd/>
          </a:ln>
        </p:spPr>
        <p:txBody>
          <a:bodyPr anchor="ctr"/>
          <a:lstStyle/>
          <a:p>
            <a:pPr algn="ctr">
              <a:defRPr/>
            </a:pPr>
            <a:r>
              <a:rPr lang="en-US" sz="2800" b="1" kern="0" dirty="0">
                <a:solidFill>
                  <a:srgbClr val="002060"/>
                </a:solidFill>
                <a:latin typeface="+mj-lt"/>
                <a:ea typeface="+mj-ea"/>
                <a:cs typeface="+mj-cs"/>
              </a:rPr>
              <a:t>CONTENT</a:t>
            </a:r>
          </a:p>
          <a:p>
            <a:pPr algn="ctr">
              <a:defRPr/>
            </a:pPr>
            <a:r>
              <a:rPr lang="en-US" sz="2800" b="1" kern="0" dirty="0">
                <a:solidFill>
                  <a:srgbClr val="002060"/>
                </a:solidFill>
                <a:latin typeface="+mj-lt"/>
                <a:ea typeface="+mj-ea"/>
                <a:cs typeface="+mj-cs"/>
              </a:rPr>
              <a:t>OBJECTIVE</a:t>
            </a:r>
          </a:p>
        </p:txBody>
      </p:sp>
      <p:sp>
        <p:nvSpPr>
          <p:cNvPr id="22532" name="TextBox 7"/>
          <p:cNvSpPr txBox="1">
            <a:spLocks noChangeArrowheads="1"/>
          </p:cNvSpPr>
          <p:nvPr/>
        </p:nvSpPr>
        <p:spPr bwMode="auto">
          <a:xfrm>
            <a:off x="457200" y="1828800"/>
            <a:ext cx="4191000" cy="3416300"/>
          </a:xfrm>
          <a:prstGeom prst="rect">
            <a:avLst/>
          </a:prstGeom>
          <a:noFill/>
          <a:ln w="9525">
            <a:noFill/>
            <a:miter lim="800000"/>
            <a:headEnd/>
            <a:tailEnd/>
          </a:ln>
        </p:spPr>
        <p:txBody>
          <a:bodyPr>
            <a:spAutoFit/>
          </a:bodyPr>
          <a:lstStyle/>
          <a:p>
            <a:r>
              <a:rPr lang="en-US" sz="2400" dirty="0"/>
              <a:t>Students will be able to utilize the vocabulary of the solar system in simple present such as “The earth is just one planet.”, ordinal numbers of planets, and superlative adjectives such as “Pluto is the farthest planet from the Sun.”</a:t>
            </a:r>
          </a:p>
        </p:txBody>
      </p:sp>
      <p:sp>
        <p:nvSpPr>
          <p:cNvPr id="22533" name="TextBox 8"/>
          <p:cNvSpPr txBox="1">
            <a:spLocks noChangeArrowheads="1"/>
          </p:cNvSpPr>
          <p:nvPr/>
        </p:nvSpPr>
        <p:spPr bwMode="auto">
          <a:xfrm>
            <a:off x="5029200" y="1828800"/>
            <a:ext cx="3886200" cy="1938338"/>
          </a:xfrm>
          <a:prstGeom prst="rect">
            <a:avLst/>
          </a:prstGeom>
          <a:noFill/>
          <a:ln w="9525">
            <a:noFill/>
            <a:miter lim="800000"/>
            <a:headEnd/>
            <a:tailEnd/>
          </a:ln>
        </p:spPr>
        <p:txBody>
          <a:bodyPr>
            <a:spAutoFit/>
          </a:bodyPr>
          <a:lstStyle/>
          <a:p>
            <a:r>
              <a:rPr lang="en-US" sz="2400" dirty="0"/>
              <a:t>Students will identify and describe the parts of the universe such as the planets and other astronomical phenomena.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Objectives Checklist</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The objectives are observable.</a:t>
            </a:r>
          </a:p>
          <a:p>
            <a:r>
              <a:rPr lang="en-US" dirty="0" smtClean="0"/>
              <a:t>The objectives are written and presented in language the students can understand.</a:t>
            </a:r>
          </a:p>
          <a:p>
            <a:r>
              <a:rPr lang="en-US" dirty="0" smtClean="0"/>
              <a:t>The content objective is related to the key concept (enduring understanding) of the lesson.</a:t>
            </a:r>
          </a:p>
          <a:p>
            <a:r>
              <a:rPr lang="en-US" dirty="0" smtClean="0"/>
              <a:t>The language objective promotes student academic language growth.</a:t>
            </a:r>
          </a:p>
          <a:p>
            <a:r>
              <a:rPr lang="en-US" dirty="0" smtClean="0"/>
              <a:t>The language objective connects clearly with the lesson topic or lesson activities.</a:t>
            </a:r>
          </a:p>
          <a:p>
            <a:r>
              <a:rPr lang="en-US" dirty="0" smtClean="0"/>
              <a:t>I have a plan for assessing student progress on meeting these objectives during the lesson.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extBox 5"/>
          <p:cNvSpPr txBox="1">
            <a:spLocks noChangeArrowheads="1"/>
          </p:cNvSpPr>
          <p:nvPr/>
        </p:nvSpPr>
        <p:spPr bwMode="auto">
          <a:xfrm>
            <a:off x="228600" y="1676400"/>
            <a:ext cx="8534400" cy="1938338"/>
          </a:xfrm>
          <a:prstGeom prst="rect">
            <a:avLst/>
          </a:prstGeom>
          <a:noFill/>
          <a:ln w="9525">
            <a:noFill/>
            <a:miter lim="800000"/>
            <a:headEnd/>
            <a:tailEnd/>
          </a:ln>
        </p:spPr>
        <p:txBody>
          <a:bodyPr>
            <a:spAutoFit/>
          </a:bodyPr>
          <a:lstStyle/>
          <a:p>
            <a:pPr>
              <a:buFont typeface="Wingdings" pitchFamily="2" charset="2"/>
              <a:buChar char="Ø"/>
            </a:pPr>
            <a:r>
              <a:rPr lang="en-US" sz="4000" dirty="0"/>
              <a:t>Choose a</a:t>
            </a:r>
            <a:r>
              <a:rPr lang="en-US" sz="4000" dirty="0" smtClean="0"/>
              <a:t> </a:t>
            </a:r>
            <a:r>
              <a:rPr lang="en-US" sz="4000" b="1" dirty="0" smtClean="0">
                <a:solidFill>
                  <a:srgbClr val="FF0000"/>
                </a:solidFill>
              </a:rPr>
              <a:t>Standard </a:t>
            </a:r>
            <a:endParaRPr lang="en-US" sz="4000" b="1" dirty="0">
              <a:solidFill>
                <a:srgbClr val="FF0000"/>
              </a:solidFill>
            </a:endParaRPr>
          </a:p>
          <a:p>
            <a:pPr>
              <a:buFont typeface="Wingdings" pitchFamily="2" charset="2"/>
              <a:buChar char="Ø"/>
            </a:pPr>
            <a:r>
              <a:rPr lang="en-US" sz="4000" dirty="0"/>
              <a:t>Add a </a:t>
            </a:r>
            <a:r>
              <a:rPr lang="en-US" sz="4000" b="1" dirty="0">
                <a:solidFill>
                  <a:srgbClr val="1822CD"/>
                </a:solidFill>
              </a:rPr>
              <a:t>Language Function </a:t>
            </a:r>
          </a:p>
          <a:p>
            <a:pPr>
              <a:buFont typeface="Wingdings" pitchFamily="2" charset="2"/>
              <a:buChar char="Ø"/>
            </a:pPr>
            <a:r>
              <a:rPr lang="en-US" sz="4000" dirty="0"/>
              <a:t>Add a</a:t>
            </a:r>
            <a:r>
              <a:rPr lang="en-US" sz="4000" dirty="0" smtClean="0"/>
              <a:t> </a:t>
            </a:r>
            <a:r>
              <a:rPr lang="en-US" sz="4000" b="1" dirty="0">
                <a:solidFill>
                  <a:srgbClr val="00B050"/>
                </a:solidFill>
              </a:rPr>
              <a:t>S</a:t>
            </a:r>
            <a:r>
              <a:rPr lang="en-US" sz="4000" b="1" dirty="0" smtClean="0">
                <a:solidFill>
                  <a:srgbClr val="00B050"/>
                </a:solidFill>
              </a:rPr>
              <a:t>upport</a:t>
            </a:r>
            <a:endParaRPr lang="en-US" sz="4000" b="1" dirty="0">
              <a:solidFill>
                <a:srgbClr val="00B050"/>
              </a:solidFill>
            </a:endParaRPr>
          </a:p>
        </p:txBody>
      </p:sp>
      <p:sp>
        <p:nvSpPr>
          <p:cNvPr id="7" name="Rectangle 6"/>
          <p:cNvSpPr/>
          <p:nvPr/>
        </p:nvSpPr>
        <p:spPr>
          <a:xfrm>
            <a:off x="1918442" y="381000"/>
            <a:ext cx="4916731"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a:ln w="11430"/>
                <a:effectLst>
                  <a:outerShdw blurRad="76200" dist="50800" dir="5400000" algn="tl" rotWithShape="0">
                    <a:srgbClr val="000000">
                      <a:alpha val="65000"/>
                    </a:srgbClr>
                  </a:outerShdw>
                </a:effectLst>
              </a:rPr>
              <a:t>Now you try…</a:t>
            </a:r>
          </a:p>
        </p:txBody>
      </p:sp>
      <p:sp>
        <p:nvSpPr>
          <p:cNvPr id="9" name="Rectangle 8"/>
          <p:cNvSpPr/>
          <p:nvPr/>
        </p:nvSpPr>
        <p:spPr>
          <a:xfrm>
            <a:off x="685800" y="3962400"/>
            <a:ext cx="7391400" cy="1384995"/>
          </a:xfrm>
          <a:prstGeom prst="rect">
            <a:avLst/>
          </a:prstGeom>
          <a:noFill/>
        </p:spPr>
        <p:txBody>
          <a:bodyPr>
            <a:spAutoFit/>
          </a:bodyPr>
          <a:lstStyle/>
          <a:p>
            <a:pPr>
              <a:defRPr/>
            </a:pPr>
            <a:r>
              <a:rPr lang="en-US" sz="2800" b="1" i="1" dirty="0"/>
              <a:t>Remember to consider the language</a:t>
            </a:r>
          </a:p>
          <a:p>
            <a:pPr>
              <a:defRPr/>
            </a:pPr>
            <a:r>
              <a:rPr lang="en-US" sz="2800" b="1" i="1" dirty="0"/>
              <a:t>proficiency levels of your students and</a:t>
            </a:r>
          </a:p>
          <a:p>
            <a:pPr>
              <a:defRPr/>
            </a:pPr>
            <a:r>
              <a:rPr lang="en-US" sz="2800" b="1" i="1" dirty="0"/>
              <a:t>the next level for growth.</a:t>
            </a:r>
            <a:endParaRPr lang="en-US" sz="2800"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SIOP Model</a:t>
            </a:r>
            <a:endParaRPr lang="en-US" dirty="0"/>
          </a:p>
        </p:txBody>
      </p:sp>
      <p:sp>
        <p:nvSpPr>
          <p:cNvPr id="4" name="Content Placeholder 3"/>
          <p:cNvSpPr>
            <a:spLocks noGrp="1"/>
          </p:cNvSpPr>
          <p:nvPr>
            <p:ph idx="1"/>
          </p:nvPr>
        </p:nvSpPr>
        <p:spPr/>
        <p:txBody>
          <a:bodyPr>
            <a:normAutofit lnSpcReduction="10000"/>
          </a:bodyPr>
          <a:lstStyle/>
          <a:p>
            <a:r>
              <a:rPr lang="en-US" dirty="0" smtClean="0"/>
              <a:t>Content-based instruction (SDAIE)</a:t>
            </a:r>
          </a:p>
          <a:p>
            <a:pPr lvl="1"/>
            <a:r>
              <a:rPr lang="en-US" dirty="0" smtClean="0"/>
              <a:t>Teach content to students learning English through a developmental language approach</a:t>
            </a:r>
          </a:p>
          <a:p>
            <a:pPr lvl="1"/>
            <a:r>
              <a:rPr lang="en-US" dirty="0" smtClean="0"/>
              <a:t>Generally taught by content area teachers</a:t>
            </a:r>
          </a:p>
          <a:p>
            <a:pPr lvl="1">
              <a:buNone/>
            </a:pPr>
            <a:endParaRPr lang="en-US" dirty="0" smtClean="0"/>
          </a:p>
          <a:p>
            <a:r>
              <a:rPr lang="en-US" dirty="0" smtClean="0"/>
              <a:t>8 components (Lesson Preparation, Building Background, Comprehensible Input, Strategies, Interaction, Practice/Application, Lesson Delivery, and Review/Assessment)</a:t>
            </a:r>
          </a:p>
          <a:p>
            <a:pPr>
              <a:buNone/>
            </a:pPr>
            <a:endParaRPr lang="en-US" dirty="0" smtClean="0"/>
          </a:p>
          <a:p>
            <a:r>
              <a:rPr lang="en-US" dirty="0" smtClean="0"/>
              <a:t>Research-based  </a:t>
            </a:r>
          </a:p>
          <a:p>
            <a:endParaRPr lang="en-US" dirty="0" smtClean="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98313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ounded Rectangle 4"/>
          <p:cNvSpPr/>
          <p:nvPr/>
        </p:nvSpPr>
        <p:spPr>
          <a:xfrm>
            <a:off x="609600" y="2133600"/>
            <a:ext cx="7924800" cy="38862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67" name="TextBox 3"/>
          <p:cNvSpPr txBox="1">
            <a:spLocks noChangeArrowheads="1"/>
          </p:cNvSpPr>
          <p:nvPr/>
        </p:nvSpPr>
        <p:spPr bwMode="auto">
          <a:xfrm>
            <a:off x="1066800" y="2362200"/>
            <a:ext cx="6705600" cy="3477875"/>
          </a:xfrm>
          <a:prstGeom prst="rect">
            <a:avLst/>
          </a:prstGeom>
          <a:noFill/>
          <a:ln w="9525">
            <a:noFill/>
            <a:miter lim="800000"/>
            <a:headEnd/>
            <a:tailEnd/>
          </a:ln>
        </p:spPr>
        <p:txBody>
          <a:bodyPr wrap="square">
            <a:spAutoFit/>
          </a:bodyPr>
          <a:lstStyle/>
          <a:p>
            <a:r>
              <a:rPr lang="en-US" sz="4400" dirty="0"/>
              <a:t>A language objective states how students will be able to express what they have learned in English.</a:t>
            </a:r>
          </a:p>
        </p:txBody>
      </p:sp>
      <p:sp>
        <p:nvSpPr>
          <p:cNvPr id="4" name="Title 1"/>
          <p:cNvSpPr txBox="1">
            <a:spLocks/>
          </p:cNvSpPr>
          <p:nvPr/>
        </p:nvSpPr>
        <p:spPr>
          <a:xfrm>
            <a:off x="533400" y="381000"/>
            <a:ext cx="7772400" cy="1362075"/>
          </a:xfrm>
          <a:prstGeom prst="rect">
            <a:avLst/>
          </a:prstGeom>
        </p:spPr>
        <p:txBody>
          <a:bodyPr vert="horz" lIns="91440" tIns="45720" rIns="91440" bIns="45720" rtlCol="0" anchor="ctr">
            <a:normAutofit fontScale="97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Writing</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 Language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Objectives</a:t>
            </a:r>
            <a:br>
              <a:rPr kumimoji="0" lang="en-US" sz="4400" b="0" i="0" u="none" strike="noStrike" kern="1200" cap="none" spc="0" normalizeH="0" baseline="0" noProof="0" dirty="0" smtClean="0">
                <a:ln>
                  <a:noFill/>
                </a:ln>
                <a:solidFill>
                  <a:schemeClr val="tx1"/>
                </a:solidFill>
                <a:effectLst/>
                <a:uLnTx/>
                <a:uFillTx/>
                <a:latin typeface="+mj-lt"/>
                <a:ea typeface="+mj-ea"/>
                <a:cs typeface="+mj-cs"/>
              </a:rPr>
            </a:b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Categories for Creating Language Objectives</a:t>
            </a:r>
            <a:endParaRPr lang="en-US" dirty="0"/>
          </a:p>
        </p:txBody>
      </p:sp>
      <p:sp>
        <p:nvSpPr>
          <p:cNvPr id="4" name="Content Placeholder 3"/>
          <p:cNvSpPr>
            <a:spLocks noGrp="1"/>
          </p:cNvSpPr>
          <p:nvPr>
            <p:ph idx="1"/>
          </p:nvPr>
        </p:nvSpPr>
        <p:spPr>
          <a:xfrm>
            <a:off x="457200" y="1600200"/>
            <a:ext cx="8229600" cy="5257800"/>
          </a:xfrm>
        </p:spPr>
        <p:txBody>
          <a:bodyPr>
            <a:normAutofit fontScale="85000" lnSpcReduction="10000"/>
          </a:bodyPr>
          <a:lstStyle/>
          <a:p>
            <a:pPr marL="651510" indent="-514350">
              <a:buFont typeface="+mj-lt"/>
              <a:buAutoNum type="arabicPeriod"/>
            </a:pPr>
            <a:r>
              <a:rPr lang="en-US" u="sng" dirty="0" smtClean="0"/>
              <a:t>Key Vocabulary</a:t>
            </a:r>
          </a:p>
          <a:p>
            <a:pPr lvl="1"/>
            <a:r>
              <a:rPr lang="en-US" dirty="0" smtClean="0"/>
              <a:t>SWBAT define the terms ____, _____, _____, etc.</a:t>
            </a:r>
          </a:p>
          <a:p>
            <a:pPr marL="651510" indent="-514350">
              <a:buFont typeface="+mj-lt"/>
              <a:buAutoNum type="arabicPeriod"/>
            </a:pPr>
            <a:r>
              <a:rPr lang="en-US" u="sng" dirty="0" smtClean="0"/>
              <a:t>Language Functions</a:t>
            </a:r>
          </a:p>
          <a:p>
            <a:pPr lvl="1"/>
            <a:r>
              <a:rPr lang="en-US" dirty="0" smtClean="0"/>
              <a:t>SWBAT generate hypotheses before conducting an experiment. </a:t>
            </a:r>
          </a:p>
          <a:p>
            <a:pPr marL="651510" indent="-514350">
              <a:buFont typeface="+mj-lt"/>
              <a:buAutoNum type="arabicPeriod"/>
            </a:pPr>
            <a:r>
              <a:rPr lang="en-US" u="sng" dirty="0" smtClean="0"/>
              <a:t>Language Skills</a:t>
            </a:r>
          </a:p>
          <a:p>
            <a:pPr lvl="1"/>
            <a:r>
              <a:rPr lang="en-US" dirty="0" smtClean="0"/>
              <a:t>SWBAT draft a lab report.</a:t>
            </a:r>
          </a:p>
          <a:p>
            <a:pPr marL="651510" indent="-514350">
              <a:buFont typeface="+mj-lt"/>
              <a:buAutoNum type="arabicPeriod"/>
            </a:pPr>
            <a:r>
              <a:rPr lang="en-US" u="sng" dirty="0" smtClean="0"/>
              <a:t>Grammar or Language Structures</a:t>
            </a:r>
          </a:p>
          <a:p>
            <a:pPr lvl="1"/>
            <a:r>
              <a:rPr lang="en-US" dirty="0" smtClean="0"/>
              <a:t>SWBAT recognize the difference between imperative and declarative sentences. </a:t>
            </a:r>
          </a:p>
          <a:p>
            <a:pPr marL="651510" indent="-514350">
              <a:buFont typeface="+mj-lt"/>
              <a:buAutoNum type="arabicPeriod"/>
            </a:pPr>
            <a:r>
              <a:rPr lang="en-US" u="sng" dirty="0" smtClean="0"/>
              <a:t>Language Learning Strategies</a:t>
            </a:r>
          </a:p>
          <a:p>
            <a:pPr lvl="1"/>
            <a:r>
              <a:rPr lang="en-US" dirty="0" smtClean="0"/>
              <a:t>SWBAT confirm their responses to text questions with a peer. </a:t>
            </a:r>
          </a:p>
          <a:p>
            <a:pPr marL="651510" indent="-514350">
              <a:buFont typeface="+mj-lt"/>
              <a:buAutoNum type="arabicPeriod"/>
            </a:pPr>
            <a:r>
              <a:rPr lang="en-US" u="sng" dirty="0" smtClean="0"/>
              <a:t>Lesson Tasks</a:t>
            </a:r>
          </a:p>
          <a:p>
            <a:pPr lvl="1"/>
            <a:r>
              <a:rPr lang="en-US" dirty="0" smtClean="0"/>
              <a:t>SWBAT read and summarize a text passage and teach the main idea to another student. </a:t>
            </a:r>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Objective Examples</a:t>
            </a:r>
            <a:endParaRPr lang="en-US" dirty="0"/>
          </a:p>
        </p:txBody>
      </p:sp>
      <p:sp>
        <p:nvSpPr>
          <p:cNvPr id="3" name="Content Placeholder 2"/>
          <p:cNvSpPr>
            <a:spLocks noGrp="1"/>
          </p:cNvSpPr>
          <p:nvPr>
            <p:ph idx="1"/>
          </p:nvPr>
        </p:nvSpPr>
        <p:spPr/>
        <p:txBody>
          <a:bodyPr/>
          <a:lstStyle/>
          <a:p>
            <a:r>
              <a:rPr lang="en-US" dirty="0" smtClean="0"/>
              <a:t>Examples from a language arts class showing the progression of objectives.</a:t>
            </a:r>
          </a:p>
          <a:p>
            <a:pPr marL="1042416" lvl="1" indent="-457200">
              <a:buFont typeface="+mj-lt"/>
              <a:buAutoNum type="arabicPeriod"/>
            </a:pPr>
            <a:r>
              <a:rPr lang="en-US" dirty="0" smtClean="0"/>
              <a:t>Recognize similes in text.</a:t>
            </a:r>
          </a:p>
          <a:p>
            <a:pPr marL="1042416" lvl="1" indent="-457200">
              <a:buFont typeface="+mj-lt"/>
              <a:buAutoNum type="arabicPeriod"/>
            </a:pPr>
            <a:r>
              <a:rPr lang="en-US" dirty="0" smtClean="0"/>
              <a:t>Discuss the functions of similes.</a:t>
            </a:r>
          </a:p>
          <a:p>
            <a:pPr marL="1042416" lvl="1" indent="-457200">
              <a:buFont typeface="+mj-lt"/>
              <a:buAutoNum type="arabicPeriod"/>
            </a:pPr>
            <a:r>
              <a:rPr lang="en-US" dirty="0" smtClean="0"/>
              <a:t>Write three similes.</a:t>
            </a:r>
          </a:p>
          <a:p>
            <a:pPr marL="1042416" lvl="1" indent="-457200">
              <a:buFont typeface="+mj-lt"/>
              <a:buAutoNum type="arabicPeriod"/>
            </a:pPr>
            <a:r>
              <a:rPr lang="en-US" dirty="0" smtClean="0"/>
              <a:t>Write a paragraph that describes a setting using similes. </a:t>
            </a:r>
          </a:p>
          <a:p>
            <a:pPr lvl="1"/>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t>Objectives from 8</a:t>
            </a:r>
            <a:r>
              <a:rPr lang="en-US" baseline="30000" dirty="0" smtClean="0"/>
              <a:t>th</a:t>
            </a:r>
            <a:r>
              <a:rPr lang="en-US" dirty="0" smtClean="0"/>
              <a:t> grade language arts</a:t>
            </a:r>
          </a:p>
          <a:p>
            <a:endParaRPr lang="en-US" dirty="0" smtClean="0"/>
          </a:p>
          <a:p>
            <a:pPr lvl="1"/>
            <a:r>
              <a:rPr lang="en-US" dirty="0" smtClean="0"/>
              <a:t>SWBAT use descriptive adjectives to write sentences about the characters.</a:t>
            </a:r>
          </a:p>
          <a:p>
            <a:pPr lvl="1"/>
            <a:r>
              <a:rPr lang="en-US" dirty="0" smtClean="0"/>
              <a:t>SWBAT compare traits of two characters in a story. </a:t>
            </a:r>
          </a:p>
          <a:p>
            <a:pPr lvl="1">
              <a:buNone/>
            </a:pPr>
            <a:endParaRPr lang="en-US" dirty="0" smtClean="0"/>
          </a:p>
          <a:p>
            <a:r>
              <a:rPr lang="en-US" dirty="0" smtClean="0"/>
              <a:t>Which one is the content objective and which is the language objective?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2"/>
          <p:cNvSpPr>
            <a:spLocks noGrp="1"/>
          </p:cNvSpPr>
          <p:nvPr>
            <p:ph type="title"/>
          </p:nvPr>
        </p:nvSpPr>
        <p:spPr>
          <a:xfrm>
            <a:off x="304800" y="609600"/>
            <a:ext cx="8458200" cy="868363"/>
          </a:xfrm>
        </p:spPr>
        <p:txBody>
          <a:bodyPr>
            <a:noAutofit/>
          </a:bodyPr>
          <a:lstStyle/>
          <a:p>
            <a:r>
              <a:rPr lang="en-US" sz="3600" b="1" dirty="0" smtClean="0"/>
              <a:t>What is the format of a Language Objective?</a:t>
            </a:r>
          </a:p>
        </p:txBody>
      </p:sp>
      <p:sp>
        <p:nvSpPr>
          <p:cNvPr id="12291" name="Content Placeholder 3"/>
          <p:cNvSpPr>
            <a:spLocks noGrp="1"/>
          </p:cNvSpPr>
          <p:nvPr>
            <p:ph idx="1"/>
          </p:nvPr>
        </p:nvSpPr>
        <p:spPr>
          <a:xfrm>
            <a:off x="0" y="2438400"/>
            <a:ext cx="8991600" cy="2667000"/>
          </a:xfrm>
        </p:spPr>
        <p:txBody>
          <a:bodyPr>
            <a:normAutofit/>
          </a:bodyPr>
          <a:lstStyle/>
          <a:p>
            <a:pPr>
              <a:buFontTx/>
              <a:buNone/>
            </a:pPr>
            <a:r>
              <a:rPr lang="en-US" sz="4000" dirty="0" smtClean="0"/>
              <a:t>Format for </a:t>
            </a:r>
            <a:r>
              <a:rPr lang="en-US" sz="4000" dirty="0" smtClean="0"/>
              <a:t>a language objective:</a:t>
            </a:r>
          </a:p>
          <a:p>
            <a:r>
              <a:rPr lang="en-US" sz="4000" b="1" dirty="0" smtClean="0">
                <a:solidFill>
                  <a:srgbClr val="1822CD"/>
                </a:solidFill>
              </a:rPr>
              <a:t>Language function</a:t>
            </a:r>
            <a:r>
              <a:rPr lang="en-US" sz="4000" dirty="0" smtClean="0"/>
              <a:t>, </a:t>
            </a:r>
            <a:r>
              <a:rPr lang="en-US" sz="4000" b="1" dirty="0" smtClean="0">
                <a:solidFill>
                  <a:srgbClr val="FF0000"/>
                </a:solidFill>
              </a:rPr>
              <a:t>Content stem</a:t>
            </a:r>
            <a:r>
              <a:rPr lang="en-US" sz="4000" dirty="0" smtClean="0"/>
              <a:t>,</a:t>
            </a:r>
            <a:r>
              <a:rPr lang="en-US" sz="4000" dirty="0" smtClean="0"/>
              <a:t> </a:t>
            </a:r>
            <a:r>
              <a:rPr lang="en-US" sz="4000" b="1" dirty="0" smtClean="0">
                <a:solidFill>
                  <a:srgbClr val="00B050"/>
                </a:solidFill>
              </a:rPr>
              <a:t>Support</a:t>
            </a:r>
            <a:r>
              <a:rPr lang="en-US" sz="4000" dirty="0" smtClean="0"/>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8600" y="304800"/>
            <a:ext cx="8686800" cy="1143000"/>
          </a:xfrm>
        </p:spPr>
        <p:txBody>
          <a:bodyPr>
            <a:normAutofit fontScale="90000"/>
          </a:bodyPr>
          <a:lstStyle/>
          <a:p>
            <a:r>
              <a:rPr lang="en-US" sz="3600" smtClean="0"/>
              <a:t>What are examples of </a:t>
            </a:r>
            <a:r>
              <a:rPr lang="en-US" sz="3600" b="1" smtClean="0">
                <a:solidFill>
                  <a:srgbClr val="1822CD"/>
                </a:solidFill>
              </a:rPr>
              <a:t>Language Functions?</a:t>
            </a:r>
          </a:p>
        </p:txBody>
      </p:sp>
      <p:sp>
        <p:nvSpPr>
          <p:cNvPr id="4" name="Content Placeholder 3"/>
          <p:cNvSpPr>
            <a:spLocks noGrp="1"/>
          </p:cNvSpPr>
          <p:nvPr>
            <p:ph sz="half" idx="1"/>
          </p:nvPr>
        </p:nvSpPr>
        <p:spPr>
          <a:xfrm>
            <a:off x="381000" y="1676400"/>
            <a:ext cx="3810000" cy="4114800"/>
          </a:xfrm>
        </p:spPr>
        <p:txBody>
          <a:bodyPr>
            <a:normAutofit lnSpcReduction="10000"/>
          </a:bodyPr>
          <a:lstStyle/>
          <a:p>
            <a:pPr>
              <a:defRPr/>
            </a:pPr>
            <a:r>
              <a:rPr lang="en-US" sz="2400" dirty="0" smtClean="0">
                <a:solidFill>
                  <a:schemeClr val="tx1">
                    <a:lumMod val="95000"/>
                    <a:lumOff val="5000"/>
                  </a:schemeClr>
                </a:solidFill>
              </a:rPr>
              <a:t>List</a:t>
            </a:r>
          </a:p>
          <a:p>
            <a:pPr>
              <a:defRPr/>
            </a:pPr>
            <a:r>
              <a:rPr lang="en-US" sz="2400" dirty="0" smtClean="0">
                <a:solidFill>
                  <a:schemeClr val="tx1">
                    <a:lumMod val="95000"/>
                    <a:lumOff val="5000"/>
                  </a:schemeClr>
                </a:solidFill>
              </a:rPr>
              <a:t>Label</a:t>
            </a:r>
          </a:p>
          <a:p>
            <a:pPr>
              <a:defRPr/>
            </a:pPr>
            <a:r>
              <a:rPr lang="en-US" sz="2400" dirty="0" smtClean="0">
                <a:solidFill>
                  <a:schemeClr val="tx1">
                    <a:lumMod val="95000"/>
                    <a:lumOff val="5000"/>
                  </a:schemeClr>
                </a:solidFill>
              </a:rPr>
              <a:t>Repeat</a:t>
            </a:r>
          </a:p>
          <a:p>
            <a:pPr>
              <a:defRPr/>
            </a:pPr>
            <a:r>
              <a:rPr lang="en-US" sz="2400" dirty="0" smtClean="0">
                <a:solidFill>
                  <a:schemeClr val="tx1">
                    <a:lumMod val="95000"/>
                    <a:lumOff val="5000"/>
                  </a:schemeClr>
                </a:solidFill>
              </a:rPr>
              <a:t>Restate</a:t>
            </a:r>
          </a:p>
          <a:p>
            <a:pPr>
              <a:defRPr/>
            </a:pPr>
            <a:r>
              <a:rPr lang="en-US" sz="2400" dirty="0" smtClean="0">
                <a:solidFill>
                  <a:schemeClr val="tx1">
                    <a:lumMod val="95000"/>
                    <a:lumOff val="5000"/>
                  </a:schemeClr>
                </a:solidFill>
              </a:rPr>
              <a:t>Form a question</a:t>
            </a:r>
          </a:p>
          <a:p>
            <a:pPr>
              <a:defRPr/>
            </a:pPr>
            <a:r>
              <a:rPr lang="en-US" sz="2400" dirty="0" smtClean="0">
                <a:solidFill>
                  <a:schemeClr val="tx1">
                    <a:lumMod val="95000"/>
                    <a:lumOff val="5000"/>
                  </a:schemeClr>
                </a:solidFill>
              </a:rPr>
              <a:t>State</a:t>
            </a:r>
          </a:p>
          <a:p>
            <a:pPr>
              <a:defRPr/>
            </a:pPr>
            <a:r>
              <a:rPr lang="en-US" sz="2400" dirty="0" smtClean="0">
                <a:solidFill>
                  <a:schemeClr val="tx1">
                    <a:lumMod val="95000"/>
                    <a:lumOff val="5000"/>
                  </a:schemeClr>
                </a:solidFill>
              </a:rPr>
              <a:t>Retell</a:t>
            </a:r>
          </a:p>
          <a:p>
            <a:pPr>
              <a:defRPr/>
            </a:pPr>
            <a:r>
              <a:rPr lang="en-US" sz="2400" dirty="0" smtClean="0">
                <a:solidFill>
                  <a:schemeClr val="tx1">
                    <a:lumMod val="95000"/>
                    <a:lumOff val="5000"/>
                  </a:schemeClr>
                </a:solidFill>
              </a:rPr>
              <a:t>Define</a:t>
            </a:r>
          </a:p>
          <a:p>
            <a:pPr>
              <a:defRPr/>
            </a:pPr>
            <a:r>
              <a:rPr lang="en-US" sz="2400" dirty="0" smtClean="0">
                <a:solidFill>
                  <a:schemeClr val="tx1">
                    <a:lumMod val="95000"/>
                    <a:lumOff val="5000"/>
                  </a:schemeClr>
                </a:solidFill>
              </a:rPr>
              <a:t>Describe</a:t>
            </a:r>
          </a:p>
          <a:p>
            <a:pPr>
              <a:defRPr/>
            </a:pPr>
            <a:r>
              <a:rPr lang="en-US" sz="2400" dirty="0" smtClean="0">
                <a:solidFill>
                  <a:schemeClr val="tx1">
                    <a:lumMod val="95000"/>
                    <a:lumOff val="5000"/>
                  </a:schemeClr>
                </a:solidFill>
              </a:rPr>
              <a:t>Give an example</a:t>
            </a:r>
            <a:endParaRPr lang="en-US" sz="2400" dirty="0">
              <a:solidFill>
                <a:schemeClr val="tx1">
                  <a:lumMod val="95000"/>
                  <a:lumOff val="5000"/>
                </a:schemeClr>
              </a:solidFill>
            </a:endParaRPr>
          </a:p>
        </p:txBody>
      </p:sp>
      <p:sp>
        <p:nvSpPr>
          <p:cNvPr id="13316" name="Content Placeholder 4"/>
          <p:cNvSpPr>
            <a:spLocks noGrp="1"/>
          </p:cNvSpPr>
          <p:nvPr>
            <p:ph sz="half" idx="2"/>
          </p:nvPr>
        </p:nvSpPr>
        <p:spPr>
          <a:xfrm>
            <a:off x="4572000" y="1676400"/>
            <a:ext cx="3810000" cy="4114800"/>
          </a:xfrm>
        </p:spPr>
        <p:txBody>
          <a:bodyPr>
            <a:normAutofit lnSpcReduction="10000"/>
          </a:bodyPr>
          <a:lstStyle/>
          <a:p>
            <a:r>
              <a:rPr lang="en-US" sz="2400" smtClean="0"/>
              <a:t>Hypothesize</a:t>
            </a:r>
          </a:p>
          <a:p>
            <a:r>
              <a:rPr lang="en-US" sz="2400" smtClean="0"/>
              <a:t>Paraphrase</a:t>
            </a:r>
          </a:p>
          <a:p>
            <a:r>
              <a:rPr lang="en-US" sz="2400" smtClean="0"/>
              <a:t>Explain</a:t>
            </a:r>
          </a:p>
          <a:p>
            <a:r>
              <a:rPr lang="en-US" sz="2400" smtClean="0"/>
              <a:t>Make a connection</a:t>
            </a:r>
          </a:p>
          <a:p>
            <a:r>
              <a:rPr lang="en-US" sz="2400" smtClean="0"/>
              <a:t>Compare and Contrast</a:t>
            </a:r>
          </a:p>
          <a:p>
            <a:r>
              <a:rPr lang="en-US" sz="2400" smtClean="0"/>
              <a:t>Narrate</a:t>
            </a:r>
          </a:p>
          <a:p>
            <a:r>
              <a:rPr lang="en-US" sz="2400" smtClean="0"/>
              <a:t>Compose</a:t>
            </a:r>
          </a:p>
          <a:p>
            <a:r>
              <a:rPr lang="en-US" sz="2400" smtClean="0"/>
              <a:t>Summarize</a:t>
            </a:r>
          </a:p>
          <a:p>
            <a:r>
              <a:rPr lang="en-US" sz="2400" smtClean="0"/>
              <a:t>Defend</a:t>
            </a:r>
          </a:p>
          <a:p>
            <a:r>
              <a:rPr lang="en-US" sz="2400" smtClean="0"/>
              <a:t>Justify</a:t>
            </a:r>
          </a:p>
          <a:p>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What is a </a:t>
            </a:r>
            <a:r>
              <a:rPr lang="en-US" b="1" smtClean="0">
                <a:solidFill>
                  <a:srgbClr val="FF0000"/>
                </a:solidFill>
              </a:rPr>
              <a:t>Content Stem</a:t>
            </a:r>
            <a:r>
              <a:rPr lang="en-US" smtClean="0"/>
              <a:t>?</a:t>
            </a:r>
          </a:p>
        </p:txBody>
      </p:sp>
      <p:sp>
        <p:nvSpPr>
          <p:cNvPr id="14339" name="Content Placeholder 2"/>
          <p:cNvSpPr>
            <a:spLocks noGrp="1"/>
          </p:cNvSpPr>
          <p:nvPr>
            <p:ph idx="1"/>
          </p:nvPr>
        </p:nvSpPr>
        <p:spPr>
          <a:xfrm>
            <a:off x="457200" y="1828800"/>
            <a:ext cx="8229600" cy="4449763"/>
          </a:xfrm>
        </p:spPr>
        <p:txBody>
          <a:bodyPr/>
          <a:lstStyle/>
          <a:p>
            <a:r>
              <a:rPr lang="en-US" sz="4000" dirty="0" smtClean="0"/>
              <a:t>This is the content you are working on in class according to</a:t>
            </a:r>
            <a:r>
              <a:rPr lang="en-US" sz="4000" dirty="0" smtClean="0"/>
              <a:t> your content area standards.</a:t>
            </a:r>
            <a:endParaRPr lang="en-US" sz="4000" dirty="0" smtClean="0"/>
          </a:p>
          <a:p>
            <a:endParaRPr lang="en-US" dirty="0" smtClean="0"/>
          </a:p>
          <a:p>
            <a:pPr>
              <a:buFontTx/>
              <a:buNone/>
            </a:pP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274</TotalTime>
  <Words>876</Words>
  <Application>Microsoft Macintosh PowerPoint</Application>
  <PresentationFormat>On-screen Show (4:3)</PresentationFormat>
  <Paragraphs>173</Paragraphs>
  <Slides>18</Slides>
  <Notes>13</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Apex</vt:lpstr>
      <vt:lpstr>Language Objectives</vt:lpstr>
      <vt:lpstr>SIOP Model</vt:lpstr>
      <vt:lpstr>Slide 3</vt:lpstr>
      <vt:lpstr>Categories for Creating Language Objectives</vt:lpstr>
      <vt:lpstr>Language Objective Examples</vt:lpstr>
      <vt:lpstr>Activity</vt:lpstr>
      <vt:lpstr>What is the format of a Language Objective?</vt:lpstr>
      <vt:lpstr>What are examples of Language Functions?</vt:lpstr>
      <vt:lpstr>What is a Content Stem?</vt:lpstr>
      <vt:lpstr>What are examples of Language Supports?</vt:lpstr>
      <vt:lpstr>How do I put it all together?</vt:lpstr>
      <vt:lpstr>Now that I have written the Language Objective, how do I support it?</vt:lpstr>
      <vt:lpstr>Samples from lesson plans</vt:lpstr>
      <vt:lpstr>LANGUAGE OBJECTIVE</vt:lpstr>
      <vt:lpstr>LANGUAGE OBJECTIVE Students will be able to </vt:lpstr>
      <vt:lpstr>LANGUAGE OBJECTIVE</vt:lpstr>
      <vt:lpstr>Objectives Checklist</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Marilynn Braude</dc:creator>
  <cp:lastModifiedBy>Benjamin Lester</cp:lastModifiedBy>
  <cp:revision>24</cp:revision>
  <dcterms:created xsi:type="dcterms:W3CDTF">2011-11-04T00:34:43Z</dcterms:created>
  <dcterms:modified xsi:type="dcterms:W3CDTF">2011-11-04T01:43:25Z</dcterms:modified>
</cp:coreProperties>
</file>